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3" d="100"/>
          <a:sy n="53" d="100"/>
        </p:scale>
        <p:origin x="-102" y="-7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CCF644-A9DE-4094-B54F-76C78EB305F8}" type="datetimeFigureOut">
              <a:rPr lang="ru-RU" smtClean="0"/>
              <a:pPr/>
              <a:t>04.12.2018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709F6E-0DDA-428E-9FCF-2E75970D7234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1910" y="2514601"/>
            <a:ext cx="668654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1910" y="4777380"/>
            <a:ext cx="668654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04.12.2018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1"/>
            <a:ext cx="1308489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0" y="4529541"/>
            <a:ext cx="584825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609600"/>
            <a:ext cx="668654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1910" y="4354046"/>
            <a:ext cx="668654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04.12.2018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31781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0" y="3244140"/>
            <a:ext cx="584825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7462" y="609600"/>
            <a:ext cx="6295445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56259" y="3505200"/>
            <a:ext cx="5652416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1910" y="4354046"/>
            <a:ext cx="668654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04.12.2018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3141" y="31781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0" y="3244140"/>
            <a:ext cx="584825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1850739" y="648005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336139" y="2905306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2438401"/>
            <a:ext cx="668655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5181600"/>
            <a:ext cx="668655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04.12.2018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491172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98860" y="4983088"/>
            <a:ext cx="584825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137462" y="609600"/>
            <a:ext cx="6295445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1909" y="4343400"/>
            <a:ext cx="668655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5181600"/>
            <a:ext cx="668655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04.12.2018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3141" y="491172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98860" y="4983088"/>
            <a:ext cx="584825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1850739" y="648005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336139" y="2905306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627407"/>
            <a:ext cx="668654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1909" y="4343400"/>
            <a:ext cx="668655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5181600"/>
            <a:ext cx="668655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04.12.2018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491172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98860" y="4983088"/>
            <a:ext cx="584825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04.12.2018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3141" y="7143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71109" y="627406"/>
            <a:ext cx="16557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1909" y="627406"/>
            <a:ext cx="485775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04.12.2018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3141" y="7143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4694" y="624110"/>
            <a:ext cx="6683765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1909" y="2133600"/>
            <a:ext cx="668655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04.12.2018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3141" y="7143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2058750"/>
            <a:ext cx="668654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1910" y="3530129"/>
            <a:ext cx="668654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04.12.2018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31781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0" y="3244140"/>
            <a:ext cx="584825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1909" y="2133600"/>
            <a:ext cx="3235398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93060" y="2126222"/>
            <a:ext cx="3235398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04.12.2018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3141" y="7143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0" y="787783"/>
            <a:ext cx="584825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04530" y="1972703"/>
            <a:ext cx="299454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1909" y="2548966"/>
            <a:ext cx="3257170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29972" y="1969475"/>
            <a:ext cx="299925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75218" y="2545738"/>
            <a:ext cx="3254006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04.12.2018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3141" y="7143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0" y="787783"/>
            <a:ext cx="584825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04.12.2018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3141" y="7143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04.12.2018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3141" y="7143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446088"/>
            <a:ext cx="26288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2259" y="446089"/>
            <a:ext cx="38862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1598613"/>
            <a:ext cx="26288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04.12.2018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7143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4800600"/>
            <a:ext cx="668655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1909" y="634965"/>
            <a:ext cx="668655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5367338"/>
            <a:ext cx="668655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04.12.2018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491172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98860" y="4983088"/>
            <a:ext cx="584825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22"/>
          <p:cNvGrpSpPr/>
          <p:nvPr/>
        </p:nvGrpSpPr>
        <p:grpSpPr>
          <a:xfrm>
            <a:off x="1" y="228600"/>
            <a:ext cx="2138637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9" name="Group 9"/>
          <p:cNvGrpSpPr/>
          <p:nvPr/>
        </p:nvGrpSpPr>
        <p:grpSpPr>
          <a:xfrm>
            <a:off x="20416" y="-786"/>
            <a:ext cx="1767506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3716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4694" y="624110"/>
            <a:ext cx="6683765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1909" y="2133600"/>
            <a:ext cx="668655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1210" y="6130437"/>
            <a:ext cx="859712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04.12.2018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1910" y="6135809"/>
            <a:ext cx="5714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398860" y="787783"/>
            <a:ext cx="5848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43608" y="260648"/>
            <a:ext cx="7772400" cy="1037977"/>
          </a:xfrm>
        </p:spPr>
        <p:txBody>
          <a:bodyPr>
            <a:normAutofit/>
          </a:bodyPr>
          <a:lstStyle/>
          <a:p>
            <a:pPr algn="ctr"/>
            <a:r>
              <a:rPr lang="ru-RU" sz="2400" b="1" smtClean="0">
                <a:latin typeface="Times New Roman" pitchFamily="18" charset="0"/>
                <a:cs typeface="Times New Roman" pitchFamily="18" charset="0"/>
              </a:rPr>
              <a:t>Лекция </a:t>
            </a:r>
            <a:r>
              <a:rPr lang="ru-RU" sz="2400" b="1" smtClean="0">
                <a:latin typeface="Times New Roman" pitchFamily="18" charset="0"/>
                <a:cs typeface="Times New Roman" pitchFamily="18" charset="0"/>
              </a:rPr>
              <a:t>18.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ЭКСТРАКЦИЯ.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59632" y="1844824"/>
            <a:ext cx="7128792" cy="2016224"/>
          </a:xfrm>
        </p:spPr>
        <p:txBody>
          <a:bodyPr>
            <a:normAutofit/>
          </a:bodyPr>
          <a:lstStyle/>
          <a:p>
            <a:pPr marL="457200" indent="-457200" algn="just">
              <a:buFont typeface="+mj-lt"/>
              <a:buAutoNum type="arabicPeriod"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Экстракция в системе жидкость –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жидкость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Схемы экстракции.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Экстракция в системе твёрдое тело – жидкость.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44694" y="624110"/>
            <a:ext cx="6683765" cy="50063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7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1. Экстракция в системе жидкость – </a:t>
            </a:r>
            <a:r>
              <a:rPr lang="ru-RU" sz="27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жидкость</a:t>
            </a:r>
            <a:r>
              <a:rPr lang="ru-RU" sz="27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619672" y="1412776"/>
            <a:ext cx="6936779" cy="3816424"/>
          </a:xfrm>
        </p:spPr>
        <p:txBody>
          <a:bodyPr/>
          <a:lstStyle/>
          <a:p>
            <a:pPr marL="0" indent="342900" algn="just">
              <a:spcBef>
                <a:spcPts val="0"/>
              </a:spcBef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Экстракцией в системе жидкость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—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жидкость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называют процесс извлечения растворенного вещества или веществ из жидкости с помощью специальной другой жидкости, не растворяющейся или почти не растворяющейся в первой, но растворяющей экстрагируемые компоненты.</a:t>
            </a:r>
          </a:p>
          <a:p>
            <a:pPr marL="0" indent="342900" algn="just">
              <a:spcBef>
                <a:spcPts val="0"/>
              </a:spcBef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342900" algn="just"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Процесс экстракции проводится в аппаратах различной конструкции — экстракторах.</a:t>
            </a:r>
          </a:p>
          <a:p>
            <a:pPr marL="0" indent="342900" algn="just">
              <a:spcBef>
                <a:spcPts val="0"/>
              </a:spcBef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342900" algn="just"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Равновесие в процессах экстракции характеризует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коэффициент распределения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φ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который равен отношению равновесных концентраций экстрагируемого вещества в обеих жидких фазах — в экстракте 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рафинате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44694" y="624110"/>
            <a:ext cx="6683765" cy="50063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2. Схемы экстракции.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619672" y="1268760"/>
            <a:ext cx="7008787" cy="3096344"/>
          </a:xfrm>
        </p:spPr>
        <p:txBody>
          <a:bodyPr>
            <a:normAutofit/>
          </a:bodyPr>
          <a:lstStyle/>
          <a:p>
            <a:pPr marL="0" indent="342900" algn="just">
              <a:spcBef>
                <a:spcPts val="0"/>
              </a:spcBef>
              <a:buNone/>
            </a:pPr>
            <a:r>
              <a:rPr lang="ru-RU" sz="1900" b="1" dirty="0" smtClean="0">
                <a:latin typeface="Times New Roman" pitchFamily="18" charset="0"/>
                <a:cs typeface="Times New Roman" pitchFamily="18" charset="0"/>
              </a:rPr>
              <a:t>В промышленности используют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0" indent="342900" algn="just">
              <a:lnSpc>
                <a:spcPct val="150000"/>
              </a:lnSpc>
              <a:spcBef>
                <a:spcPts val="0"/>
              </a:spcBef>
              <a:buFontTx/>
              <a:buChar char="-"/>
            </a:pP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периодическую экстракцию;</a:t>
            </a:r>
          </a:p>
          <a:p>
            <a:pPr marL="0" indent="342900" algn="just">
              <a:lnSpc>
                <a:spcPct val="150000"/>
              </a:lnSpc>
              <a:spcBef>
                <a:spcPts val="0"/>
              </a:spcBef>
              <a:buFontTx/>
              <a:buChar char="-"/>
            </a:pP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непрерывную экстракцию: </a:t>
            </a:r>
          </a:p>
          <a:p>
            <a:pPr marL="0" indent="34290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		- одноступенчатую;</a:t>
            </a:r>
          </a:p>
          <a:p>
            <a:pPr marL="0" indent="34290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		- многоступенчатую противоточную;</a:t>
            </a:r>
          </a:p>
          <a:p>
            <a:pPr marL="0" indent="34290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		- многоступенчатую с перекрестным током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экстрагента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624110"/>
            <a:ext cx="7296819" cy="57264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7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3. Экстракция в системе твёрдое тело – жидкость.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619672" y="1340768"/>
            <a:ext cx="7008787" cy="4570454"/>
          </a:xfrm>
        </p:spPr>
        <p:txBody>
          <a:bodyPr/>
          <a:lstStyle/>
          <a:p>
            <a:pPr marL="0" indent="342900" algn="just">
              <a:spcBef>
                <a:spcPts val="0"/>
              </a:spcBef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Выщелачивание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(частный случай экстракции) — это извлечение из твердого тела одного или нескольких веществ с помощью растворителя, обладающего избирательной способностью.</a:t>
            </a:r>
          </a:p>
          <a:p>
            <a:pPr marL="0" indent="342900" algn="just">
              <a:spcBef>
                <a:spcPts val="0"/>
              </a:spcBef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342900" algn="just"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Процесс выщелачивания заключается в проникновении растворителя в поры твердого тела и растворении извлекаемых веществ.</a:t>
            </a:r>
          </a:p>
          <a:p>
            <a:pPr marL="0" indent="342900" algn="just">
              <a:spcBef>
                <a:spcPts val="0"/>
              </a:spcBef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342900" algn="just"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Равновесие при выщелачивании устанавливается при выравнивании химических потенциалов растворенного вещества и его химического потенциала в твердом материале. Достигаемая концентрация раствора, соответствующая его насыщению, называется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растворимостью.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tf00001235</Template>
  <TotalTime>1350</TotalTime>
  <Words>196</Words>
  <Application>Microsoft Office PowerPoint</Application>
  <PresentationFormat>Экран (4:3)</PresentationFormat>
  <Paragraphs>23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Wisp</vt:lpstr>
      <vt:lpstr>Лекция 18. ЭКСТРАКЦИЯ.</vt:lpstr>
      <vt:lpstr>1. Экстракция в системе жидкость – жидкость.  </vt:lpstr>
      <vt:lpstr>2. Схемы экстракции. </vt:lpstr>
      <vt:lpstr>3. Экстракция в системе твёрдое тело – жидкость.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ВВЕДЕНИЕ. ОСНОВНЫЕ ПОЛОЖЕНИЯ И НАУЧНЫЕ ОСНОВЫ ДИСЦИПЛИНЫ ПАПП.</dc:title>
  <dc:creator>Админ</dc:creator>
  <cp:lastModifiedBy>Комп</cp:lastModifiedBy>
  <cp:revision>122</cp:revision>
  <dcterms:created xsi:type="dcterms:W3CDTF">2018-09-26T07:23:22Z</dcterms:created>
  <dcterms:modified xsi:type="dcterms:W3CDTF">2018-12-04T07:02:40Z</dcterms:modified>
</cp:coreProperties>
</file>